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ora Medium" pitchFamily="2" charset="0"/>
      <p:regular r:id="rId13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8FF"/>
    <a:srgbClr val="495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DDAED8A1-46A7-4479-8C2C-ABA45EB3D90D}"/>
    <pc:docChg chg="custSel modSld">
      <pc:chgData name="Erika Gil" userId="323cab41-8231-4558-8410-78534831b98d" providerId="ADAL" clId="{DDAED8A1-46A7-4479-8C2C-ABA45EB3D90D}" dt="2025-04-28T13:28:36.340" v="4" actId="478"/>
      <pc:docMkLst>
        <pc:docMk/>
      </pc:docMkLst>
      <pc:sldChg chg="delSp mod">
        <pc:chgData name="Erika Gil" userId="323cab41-8231-4558-8410-78534831b98d" providerId="ADAL" clId="{DDAED8A1-46A7-4479-8C2C-ABA45EB3D90D}" dt="2025-04-28T13:28:28.936" v="1" actId="478"/>
        <pc:sldMkLst>
          <pc:docMk/>
          <pc:sldMk cId="0" sldId="256"/>
        </pc:sldMkLst>
        <pc:spChg chg="del">
          <ac:chgData name="Erika Gil" userId="323cab41-8231-4558-8410-78534831b98d" providerId="ADAL" clId="{DDAED8A1-46A7-4479-8C2C-ABA45EB3D90D}" dt="2025-04-28T13:28:28.310" v="0" actId="478"/>
          <ac:spMkLst>
            <pc:docMk/>
            <pc:sldMk cId="0" sldId="256"/>
            <ac:spMk id="2" creationId="{8B144060-BC07-50C5-EF5E-C0C620511FFE}"/>
          </ac:spMkLst>
        </pc:spChg>
        <pc:picChg chg="del">
          <ac:chgData name="Erika Gil" userId="323cab41-8231-4558-8410-78534831b98d" providerId="ADAL" clId="{DDAED8A1-46A7-4479-8C2C-ABA45EB3D90D}" dt="2025-04-28T13:28:28.936" v="1" actId="478"/>
          <ac:picMkLst>
            <pc:docMk/>
            <pc:sldMk cId="0" sldId="256"/>
            <ac:picMk id="10" creationId="{B69BF261-315C-214A-0AFD-09DFA4008AD9}"/>
          </ac:picMkLst>
        </pc:picChg>
      </pc:sldChg>
      <pc:sldChg chg="delSp mod">
        <pc:chgData name="Erika Gil" userId="323cab41-8231-4558-8410-78534831b98d" providerId="ADAL" clId="{DDAED8A1-46A7-4479-8C2C-ABA45EB3D90D}" dt="2025-04-28T13:28:36.340" v="4" actId="478"/>
        <pc:sldMkLst>
          <pc:docMk/>
          <pc:sldMk cId="4209810323" sldId="265"/>
        </pc:sldMkLst>
        <pc:spChg chg="del">
          <ac:chgData name="Erika Gil" userId="323cab41-8231-4558-8410-78534831b98d" providerId="ADAL" clId="{DDAED8A1-46A7-4479-8C2C-ABA45EB3D90D}" dt="2025-04-28T13:28:36.340" v="4" actId="478"/>
          <ac:spMkLst>
            <pc:docMk/>
            <pc:sldMk cId="4209810323" sldId="265"/>
            <ac:spMk id="6" creationId="{7F30E3CD-8249-BE3F-7C22-20CB3A089423}"/>
          </ac:spMkLst>
        </pc:spChg>
        <pc:spChg chg="del">
          <ac:chgData name="Erika Gil" userId="323cab41-8231-4558-8410-78534831b98d" providerId="ADAL" clId="{DDAED8A1-46A7-4479-8C2C-ABA45EB3D90D}" dt="2025-04-28T13:28:33.610" v="2" actId="478"/>
          <ac:spMkLst>
            <pc:docMk/>
            <pc:sldMk cId="4209810323" sldId="265"/>
            <ac:spMk id="8" creationId="{B3CEDE76-FB69-B713-720B-1EA79E36B907}"/>
          </ac:spMkLst>
        </pc:spChg>
        <pc:picChg chg="del">
          <ac:chgData name="Erika Gil" userId="323cab41-8231-4558-8410-78534831b98d" providerId="ADAL" clId="{DDAED8A1-46A7-4479-8C2C-ABA45EB3D90D}" dt="2025-04-28T13:28:34.324" v="3" actId="478"/>
          <ac:picMkLst>
            <pc:docMk/>
            <pc:sldMk cId="4209810323" sldId="265"/>
            <ac:picMk id="10" creationId="{95C5E87D-3CC7-5728-7E4A-044CC1E8176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48FDE-1035-4F7A-8FCE-5EA6104B7D6E}" type="doc">
      <dgm:prSet loTypeId="urn:microsoft.com/office/officeart/2005/8/layout/pyramid1" loCatId="pyramid" qsTypeId="urn:microsoft.com/office/officeart/2005/8/quickstyle/3d3" qsCatId="3D" csTypeId="urn:microsoft.com/office/officeart/2005/8/colors/accent0_3" csCatId="mainScheme" phldr="1"/>
      <dgm:spPr/>
    </dgm:pt>
    <dgm:pt modelId="{FE8B2FB0-4237-4ADC-B3DF-DF5956F93418}">
      <dgm:prSet phldrT="[Texto]" custT="1"/>
      <dgm:spPr/>
      <dgm:t>
        <a:bodyPr/>
        <a:lstStyle/>
        <a:p>
          <a:endParaRPr lang="es-CL" sz="2400" b="1" dirty="0">
            <a:latin typeface="Aptos" panose="020B0004020202020204" pitchFamily="34" charset="0"/>
          </a:endParaRPr>
        </a:p>
        <a:p>
          <a:r>
            <a:rPr lang="es-CL" sz="2400" b="1" dirty="0">
              <a:latin typeface="Aptos" panose="020B0004020202020204" pitchFamily="34" charset="0"/>
            </a:rPr>
            <a:t>1</a:t>
          </a:r>
        </a:p>
      </dgm:t>
    </dgm:pt>
    <dgm:pt modelId="{104ED526-5EB6-473E-B40B-F616735D3714}" type="parTrans" cxnId="{CD37368E-D174-4686-A1F5-62052196D167}">
      <dgm:prSet/>
      <dgm:spPr/>
      <dgm:t>
        <a:bodyPr/>
        <a:lstStyle/>
        <a:p>
          <a:endParaRPr lang="es-CL"/>
        </a:p>
      </dgm:t>
    </dgm:pt>
    <dgm:pt modelId="{D8C0710A-EB3A-4F83-B3F2-0AD7E1C67012}" type="sibTrans" cxnId="{CD37368E-D174-4686-A1F5-62052196D167}">
      <dgm:prSet/>
      <dgm:spPr/>
      <dgm:t>
        <a:bodyPr/>
        <a:lstStyle/>
        <a:p>
          <a:endParaRPr lang="es-CL"/>
        </a:p>
      </dgm:t>
    </dgm:pt>
    <dgm:pt modelId="{19CE6A4D-E820-4195-9782-BF021723BC39}">
      <dgm:prSet phldrT="[Texto]" custT="1"/>
      <dgm:spPr/>
      <dgm:t>
        <a:bodyPr/>
        <a:lstStyle/>
        <a:p>
          <a:endParaRPr lang="es-CL" sz="2400" b="1" dirty="0">
            <a:latin typeface="Aptos" panose="020B0004020202020204" pitchFamily="34" charset="0"/>
          </a:endParaRPr>
        </a:p>
        <a:p>
          <a:r>
            <a:rPr lang="es-CL" sz="2400" b="1" dirty="0">
              <a:latin typeface="Aptos" panose="020B0004020202020204" pitchFamily="34" charset="0"/>
            </a:rPr>
            <a:t>2</a:t>
          </a:r>
        </a:p>
      </dgm:t>
    </dgm:pt>
    <dgm:pt modelId="{88A79287-235C-4AA5-A45A-A24A84ABC05D}" type="parTrans" cxnId="{9A07C4DF-AFB3-4D92-B904-BE511EC208CF}">
      <dgm:prSet/>
      <dgm:spPr/>
      <dgm:t>
        <a:bodyPr/>
        <a:lstStyle/>
        <a:p>
          <a:endParaRPr lang="es-CL"/>
        </a:p>
      </dgm:t>
    </dgm:pt>
    <dgm:pt modelId="{CB2E1DB0-5261-4A52-B92D-11444220F24F}" type="sibTrans" cxnId="{9A07C4DF-AFB3-4D92-B904-BE511EC208CF}">
      <dgm:prSet/>
      <dgm:spPr/>
      <dgm:t>
        <a:bodyPr/>
        <a:lstStyle/>
        <a:p>
          <a:endParaRPr lang="es-CL"/>
        </a:p>
      </dgm:t>
    </dgm:pt>
    <dgm:pt modelId="{0ABBFFDD-4444-4B0A-8233-30C861FBA217}">
      <dgm:prSet phldrT="[Texto]" custT="1"/>
      <dgm:spPr/>
      <dgm:t>
        <a:bodyPr/>
        <a:lstStyle/>
        <a:p>
          <a:endParaRPr lang="es-CL" sz="2400" b="1" dirty="0">
            <a:latin typeface="Aptos" panose="020B0004020202020204" pitchFamily="34" charset="0"/>
          </a:endParaRPr>
        </a:p>
        <a:p>
          <a:r>
            <a:rPr lang="es-CL" sz="2400" b="1" dirty="0">
              <a:latin typeface="Aptos" panose="020B0004020202020204" pitchFamily="34" charset="0"/>
            </a:rPr>
            <a:t>3</a:t>
          </a:r>
        </a:p>
      </dgm:t>
    </dgm:pt>
    <dgm:pt modelId="{F5468458-C853-428C-8799-03EDF0300516}" type="parTrans" cxnId="{1C42831F-F19B-4C1F-A72F-B5F98AE3F1D1}">
      <dgm:prSet/>
      <dgm:spPr/>
      <dgm:t>
        <a:bodyPr/>
        <a:lstStyle/>
        <a:p>
          <a:endParaRPr lang="es-CL"/>
        </a:p>
      </dgm:t>
    </dgm:pt>
    <dgm:pt modelId="{D0EC1883-8925-48AC-91C7-A557FE8239FA}" type="sibTrans" cxnId="{1C42831F-F19B-4C1F-A72F-B5F98AE3F1D1}">
      <dgm:prSet/>
      <dgm:spPr/>
      <dgm:t>
        <a:bodyPr/>
        <a:lstStyle/>
        <a:p>
          <a:endParaRPr lang="es-CL"/>
        </a:p>
      </dgm:t>
    </dgm:pt>
    <dgm:pt modelId="{2F4C5DDA-6179-4A0D-B55A-D43ED3C22BE8}">
      <dgm:prSet phldrT="[Texto]" custT="1"/>
      <dgm:spPr/>
      <dgm:t>
        <a:bodyPr/>
        <a:lstStyle/>
        <a:p>
          <a:endParaRPr lang="es-CL" sz="2400" b="1" dirty="0">
            <a:latin typeface="Aptos" panose="020B0004020202020204" pitchFamily="34" charset="0"/>
          </a:endParaRPr>
        </a:p>
        <a:p>
          <a:r>
            <a:rPr lang="es-CL" sz="2400" b="1" dirty="0">
              <a:latin typeface="Aptos" panose="020B0004020202020204" pitchFamily="34" charset="0"/>
            </a:rPr>
            <a:t>5</a:t>
          </a:r>
        </a:p>
      </dgm:t>
    </dgm:pt>
    <dgm:pt modelId="{91E6C1BE-7969-43CF-8750-787D7EEBD005}" type="parTrans" cxnId="{0018C022-4592-4836-9498-B7E55A2D3D8C}">
      <dgm:prSet/>
      <dgm:spPr/>
      <dgm:t>
        <a:bodyPr/>
        <a:lstStyle/>
        <a:p>
          <a:endParaRPr lang="es-CL"/>
        </a:p>
      </dgm:t>
    </dgm:pt>
    <dgm:pt modelId="{8B20B932-8691-4F4E-94FD-3A64EAA27379}" type="sibTrans" cxnId="{0018C022-4592-4836-9498-B7E55A2D3D8C}">
      <dgm:prSet/>
      <dgm:spPr/>
      <dgm:t>
        <a:bodyPr/>
        <a:lstStyle/>
        <a:p>
          <a:endParaRPr lang="es-CL"/>
        </a:p>
      </dgm:t>
    </dgm:pt>
    <dgm:pt modelId="{14A8415D-8ABE-419F-BB29-4AD34D3E0300}">
      <dgm:prSet phldrT="[Texto]" custT="1"/>
      <dgm:spPr/>
      <dgm:t>
        <a:bodyPr/>
        <a:lstStyle/>
        <a:p>
          <a:endParaRPr lang="es-CL" sz="2400" b="1" dirty="0">
            <a:latin typeface="Aptos" panose="020B0004020202020204" pitchFamily="34" charset="0"/>
          </a:endParaRPr>
        </a:p>
        <a:p>
          <a:r>
            <a:rPr lang="es-CL" sz="2400" b="1" dirty="0">
              <a:latin typeface="Aptos" panose="020B0004020202020204" pitchFamily="34" charset="0"/>
            </a:rPr>
            <a:t>4</a:t>
          </a:r>
        </a:p>
      </dgm:t>
    </dgm:pt>
    <dgm:pt modelId="{33E967D2-200D-4444-8280-D682C94608B8}" type="parTrans" cxnId="{20E2F83D-4806-4ADE-935E-225D2B1AF232}">
      <dgm:prSet/>
      <dgm:spPr/>
      <dgm:t>
        <a:bodyPr/>
        <a:lstStyle/>
        <a:p>
          <a:endParaRPr lang="es-CL"/>
        </a:p>
      </dgm:t>
    </dgm:pt>
    <dgm:pt modelId="{7910E97B-2F19-41AD-AEE4-1FD32AD5553D}" type="sibTrans" cxnId="{20E2F83D-4806-4ADE-935E-225D2B1AF232}">
      <dgm:prSet/>
      <dgm:spPr/>
      <dgm:t>
        <a:bodyPr/>
        <a:lstStyle/>
        <a:p>
          <a:endParaRPr lang="es-CL"/>
        </a:p>
      </dgm:t>
    </dgm:pt>
    <dgm:pt modelId="{1EA65CDA-6E0A-44ED-8CFC-F8D1ADF78959}" type="pres">
      <dgm:prSet presAssocID="{BC448FDE-1035-4F7A-8FCE-5EA6104B7D6E}" presName="Name0" presStyleCnt="0">
        <dgm:presLayoutVars>
          <dgm:dir/>
          <dgm:animLvl val="lvl"/>
          <dgm:resizeHandles val="exact"/>
        </dgm:presLayoutVars>
      </dgm:prSet>
      <dgm:spPr/>
    </dgm:pt>
    <dgm:pt modelId="{22DFBFE5-A526-4969-9EDB-755E54A01FEC}" type="pres">
      <dgm:prSet presAssocID="{FE8B2FB0-4237-4ADC-B3DF-DF5956F93418}" presName="Name8" presStyleCnt="0"/>
      <dgm:spPr/>
    </dgm:pt>
    <dgm:pt modelId="{C7213D2E-5E26-405D-934D-9F681C57078E}" type="pres">
      <dgm:prSet presAssocID="{FE8B2FB0-4237-4ADC-B3DF-DF5956F93418}" presName="level" presStyleLbl="node1" presStyleIdx="0" presStyleCnt="5" custLinFactNeighborX="-1360" custLinFactNeighborY="-3803">
        <dgm:presLayoutVars>
          <dgm:chMax val="1"/>
          <dgm:bulletEnabled val="1"/>
        </dgm:presLayoutVars>
      </dgm:prSet>
      <dgm:spPr/>
    </dgm:pt>
    <dgm:pt modelId="{A1D64F02-CA1B-466C-A94A-9835A118A7CF}" type="pres">
      <dgm:prSet presAssocID="{FE8B2FB0-4237-4ADC-B3DF-DF5956F934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790776-C403-4FCB-8F42-CD3651E3807D}" type="pres">
      <dgm:prSet presAssocID="{19CE6A4D-E820-4195-9782-BF021723BC39}" presName="Name8" presStyleCnt="0"/>
      <dgm:spPr/>
    </dgm:pt>
    <dgm:pt modelId="{ECA34856-A704-4A76-8029-B4F4A69C5289}" type="pres">
      <dgm:prSet presAssocID="{19CE6A4D-E820-4195-9782-BF021723BC39}" presName="level" presStyleLbl="node1" presStyleIdx="1" presStyleCnt="5">
        <dgm:presLayoutVars>
          <dgm:chMax val="1"/>
          <dgm:bulletEnabled val="1"/>
        </dgm:presLayoutVars>
      </dgm:prSet>
      <dgm:spPr/>
    </dgm:pt>
    <dgm:pt modelId="{2D3D2770-4C7B-42E6-BB19-AA6A3BC7866F}" type="pres">
      <dgm:prSet presAssocID="{19CE6A4D-E820-4195-9782-BF021723BC3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B6DD190-74F0-43E0-BD4C-31C8ED8CF2E0}" type="pres">
      <dgm:prSet presAssocID="{0ABBFFDD-4444-4B0A-8233-30C861FBA217}" presName="Name8" presStyleCnt="0"/>
      <dgm:spPr/>
    </dgm:pt>
    <dgm:pt modelId="{5560116B-E8C5-4F03-8587-6871A588A41E}" type="pres">
      <dgm:prSet presAssocID="{0ABBFFDD-4444-4B0A-8233-30C861FBA217}" presName="level" presStyleLbl="node1" presStyleIdx="2" presStyleCnt="5" custLinFactNeighborX="609">
        <dgm:presLayoutVars>
          <dgm:chMax val="1"/>
          <dgm:bulletEnabled val="1"/>
        </dgm:presLayoutVars>
      </dgm:prSet>
      <dgm:spPr/>
    </dgm:pt>
    <dgm:pt modelId="{B3A19D1B-9CCE-4BAE-990F-9576A0AFE7A3}" type="pres">
      <dgm:prSet presAssocID="{0ABBFFDD-4444-4B0A-8233-30C861FBA21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90AC27-D73E-4337-AEE9-1D19A31A8D4E}" type="pres">
      <dgm:prSet presAssocID="{14A8415D-8ABE-419F-BB29-4AD34D3E0300}" presName="Name8" presStyleCnt="0"/>
      <dgm:spPr/>
    </dgm:pt>
    <dgm:pt modelId="{82FA7648-BA11-477A-9E92-C450F9B1E964}" type="pres">
      <dgm:prSet presAssocID="{14A8415D-8ABE-419F-BB29-4AD34D3E0300}" presName="level" presStyleLbl="node1" presStyleIdx="3" presStyleCnt="5">
        <dgm:presLayoutVars>
          <dgm:chMax val="1"/>
          <dgm:bulletEnabled val="1"/>
        </dgm:presLayoutVars>
      </dgm:prSet>
      <dgm:spPr/>
    </dgm:pt>
    <dgm:pt modelId="{73815689-3FD5-4370-9742-BDBE36796482}" type="pres">
      <dgm:prSet presAssocID="{14A8415D-8ABE-419F-BB29-4AD34D3E030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1E53B1-FBEC-435B-AA3A-B0525DAE3F5E}" type="pres">
      <dgm:prSet presAssocID="{2F4C5DDA-6179-4A0D-B55A-D43ED3C22BE8}" presName="Name8" presStyleCnt="0"/>
      <dgm:spPr/>
    </dgm:pt>
    <dgm:pt modelId="{278EEC8A-FED2-4862-AE72-50F60886A6FD}" type="pres">
      <dgm:prSet presAssocID="{2F4C5DDA-6179-4A0D-B55A-D43ED3C22BE8}" presName="level" presStyleLbl="node1" presStyleIdx="4" presStyleCnt="5">
        <dgm:presLayoutVars>
          <dgm:chMax val="1"/>
          <dgm:bulletEnabled val="1"/>
        </dgm:presLayoutVars>
      </dgm:prSet>
      <dgm:spPr/>
    </dgm:pt>
    <dgm:pt modelId="{F368D678-A4CB-4BF5-ACC7-EFCCF6EB5BB7}" type="pres">
      <dgm:prSet presAssocID="{2F4C5DDA-6179-4A0D-B55A-D43ED3C22BE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C42831F-F19B-4C1F-A72F-B5F98AE3F1D1}" srcId="{BC448FDE-1035-4F7A-8FCE-5EA6104B7D6E}" destId="{0ABBFFDD-4444-4B0A-8233-30C861FBA217}" srcOrd="2" destOrd="0" parTransId="{F5468458-C853-428C-8799-03EDF0300516}" sibTransId="{D0EC1883-8925-48AC-91C7-A557FE8239FA}"/>
    <dgm:cxn modelId="{0018C022-4592-4836-9498-B7E55A2D3D8C}" srcId="{BC448FDE-1035-4F7A-8FCE-5EA6104B7D6E}" destId="{2F4C5DDA-6179-4A0D-B55A-D43ED3C22BE8}" srcOrd="4" destOrd="0" parTransId="{91E6C1BE-7969-43CF-8750-787D7EEBD005}" sibTransId="{8B20B932-8691-4F4E-94FD-3A64EAA27379}"/>
    <dgm:cxn modelId="{BF3A9B25-31B1-4354-AE08-16CCF0EFAAC9}" type="presOf" srcId="{19CE6A4D-E820-4195-9782-BF021723BC39}" destId="{2D3D2770-4C7B-42E6-BB19-AA6A3BC7866F}" srcOrd="1" destOrd="0" presId="urn:microsoft.com/office/officeart/2005/8/layout/pyramid1"/>
    <dgm:cxn modelId="{60743D33-F594-4DB3-A670-5138ECEA2FC8}" type="presOf" srcId="{BC448FDE-1035-4F7A-8FCE-5EA6104B7D6E}" destId="{1EA65CDA-6E0A-44ED-8CFC-F8D1ADF78959}" srcOrd="0" destOrd="0" presId="urn:microsoft.com/office/officeart/2005/8/layout/pyramid1"/>
    <dgm:cxn modelId="{20E2F83D-4806-4ADE-935E-225D2B1AF232}" srcId="{BC448FDE-1035-4F7A-8FCE-5EA6104B7D6E}" destId="{14A8415D-8ABE-419F-BB29-4AD34D3E0300}" srcOrd="3" destOrd="0" parTransId="{33E967D2-200D-4444-8280-D682C94608B8}" sibTransId="{7910E97B-2F19-41AD-AEE4-1FD32AD5553D}"/>
    <dgm:cxn modelId="{B0F7EA60-AE7F-4AEF-A6F7-D105E5447257}" type="presOf" srcId="{14A8415D-8ABE-419F-BB29-4AD34D3E0300}" destId="{73815689-3FD5-4370-9742-BDBE36796482}" srcOrd="1" destOrd="0" presId="urn:microsoft.com/office/officeart/2005/8/layout/pyramid1"/>
    <dgm:cxn modelId="{E0D3D174-839E-4768-99B3-B10EEFF5258A}" type="presOf" srcId="{19CE6A4D-E820-4195-9782-BF021723BC39}" destId="{ECA34856-A704-4A76-8029-B4F4A69C5289}" srcOrd="0" destOrd="0" presId="urn:microsoft.com/office/officeart/2005/8/layout/pyramid1"/>
    <dgm:cxn modelId="{BA1A717B-6A8F-4E90-8875-2CB6A1D31C5F}" type="presOf" srcId="{2F4C5DDA-6179-4A0D-B55A-D43ED3C22BE8}" destId="{278EEC8A-FED2-4862-AE72-50F60886A6FD}" srcOrd="0" destOrd="0" presId="urn:microsoft.com/office/officeart/2005/8/layout/pyramid1"/>
    <dgm:cxn modelId="{CD37368E-D174-4686-A1F5-62052196D167}" srcId="{BC448FDE-1035-4F7A-8FCE-5EA6104B7D6E}" destId="{FE8B2FB0-4237-4ADC-B3DF-DF5956F93418}" srcOrd="0" destOrd="0" parTransId="{104ED526-5EB6-473E-B40B-F616735D3714}" sibTransId="{D8C0710A-EB3A-4F83-B3F2-0AD7E1C67012}"/>
    <dgm:cxn modelId="{57C515B5-3635-4344-8B26-0F6B341CE379}" type="presOf" srcId="{0ABBFFDD-4444-4B0A-8233-30C861FBA217}" destId="{B3A19D1B-9CCE-4BAE-990F-9576A0AFE7A3}" srcOrd="1" destOrd="0" presId="urn:microsoft.com/office/officeart/2005/8/layout/pyramid1"/>
    <dgm:cxn modelId="{9ABA41C9-110A-4E5B-AE8D-F9D0442C576B}" type="presOf" srcId="{0ABBFFDD-4444-4B0A-8233-30C861FBA217}" destId="{5560116B-E8C5-4F03-8587-6871A588A41E}" srcOrd="0" destOrd="0" presId="urn:microsoft.com/office/officeart/2005/8/layout/pyramid1"/>
    <dgm:cxn modelId="{3EE85DDE-7CA9-4BDF-B2C6-34AD7A49E72D}" type="presOf" srcId="{FE8B2FB0-4237-4ADC-B3DF-DF5956F93418}" destId="{A1D64F02-CA1B-466C-A94A-9835A118A7CF}" srcOrd="1" destOrd="0" presId="urn:microsoft.com/office/officeart/2005/8/layout/pyramid1"/>
    <dgm:cxn modelId="{9A07C4DF-AFB3-4D92-B904-BE511EC208CF}" srcId="{BC448FDE-1035-4F7A-8FCE-5EA6104B7D6E}" destId="{19CE6A4D-E820-4195-9782-BF021723BC39}" srcOrd="1" destOrd="0" parTransId="{88A79287-235C-4AA5-A45A-A24A84ABC05D}" sibTransId="{CB2E1DB0-5261-4A52-B92D-11444220F24F}"/>
    <dgm:cxn modelId="{03C8F6DF-0499-4AD4-8FD1-E5D0192775E6}" type="presOf" srcId="{2F4C5DDA-6179-4A0D-B55A-D43ED3C22BE8}" destId="{F368D678-A4CB-4BF5-ACC7-EFCCF6EB5BB7}" srcOrd="1" destOrd="0" presId="urn:microsoft.com/office/officeart/2005/8/layout/pyramid1"/>
    <dgm:cxn modelId="{428937F7-4D25-4569-A9DD-3701E9B3067D}" type="presOf" srcId="{14A8415D-8ABE-419F-BB29-4AD34D3E0300}" destId="{82FA7648-BA11-477A-9E92-C450F9B1E964}" srcOrd="0" destOrd="0" presId="urn:microsoft.com/office/officeart/2005/8/layout/pyramid1"/>
    <dgm:cxn modelId="{49A5C6F7-447F-413D-987C-E40924BB80A2}" type="presOf" srcId="{FE8B2FB0-4237-4ADC-B3DF-DF5956F93418}" destId="{C7213D2E-5E26-405D-934D-9F681C57078E}" srcOrd="0" destOrd="0" presId="urn:microsoft.com/office/officeart/2005/8/layout/pyramid1"/>
    <dgm:cxn modelId="{0B1E70C2-FA3D-49CB-AFDE-C26EB36EA2C4}" type="presParOf" srcId="{1EA65CDA-6E0A-44ED-8CFC-F8D1ADF78959}" destId="{22DFBFE5-A526-4969-9EDB-755E54A01FEC}" srcOrd="0" destOrd="0" presId="urn:microsoft.com/office/officeart/2005/8/layout/pyramid1"/>
    <dgm:cxn modelId="{6CC73C1A-C128-401C-BA2E-74370A56E739}" type="presParOf" srcId="{22DFBFE5-A526-4969-9EDB-755E54A01FEC}" destId="{C7213D2E-5E26-405D-934D-9F681C57078E}" srcOrd="0" destOrd="0" presId="urn:microsoft.com/office/officeart/2005/8/layout/pyramid1"/>
    <dgm:cxn modelId="{CF461FE6-FC04-40B1-AD65-2AB98FDACBF1}" type="presParOf" srcId="{22DFBFE5-A526-4969-9EDB-755E54A01FEC}" destId="{A1D64F02-CA1B-466C-A94A-9835A118A7CF}" srcOrd="1" destOrd="0" presId="urn:microsoft.com/office/officeart/2005/8/layout/pyramid1"/>
    <dgm:cxn modelId="{3B8EDE38-57FD-410D-815E-810FB461B4D0}" type="presParOf" srcId="{1EA65CDA-6E0A-44ED-8CFC-F8D1ADF78959}" destId="{DC790776-C403-4FCB-8F42-CD3651E3807D}" srcOrd="1" destOrd="0" presId="urn:microsoft.com/office/officeart/2005/8/layout/pyramid1"/>
    <dgm:cxn modelId="{72027BED-AD4C-4754-9A65-944EEAD42024}" type="presParOf" srcId="{DC790776-C403-4FCB-8F42-CD3651E3807D}" destId="{ECA34856-A704-4A76-8029-B4F4A69C5289}" srcOrd="0" destOrd="0" presId="urn:microsoft.com/office/officeart/2005/8/layout/pyramid1"/>
    <dgm:cxn modelId="{9199EC73-2946-436D-BFCA-D711D6D993B7}" type="presParOf" srcId="{DC790776-C403-4FCB-8F42-CD3651E3807D}" destId="{2D3D2770-4C7B-42E6-BB19-AA6A3BC7866F}" srcOrd="1" destOrd="0" presId="urn:microsoft.com/office/officeart/2005/8/layout/pyramid1"/>
    <dgm:cxn modelId="{D87F3E39-DFB1-4708-AE6D-DF9D2E33EA96}" type="presParOf" srcId="{1EA65CDA-6E0A-44ED-8CFC-F8D1ADF78959}" destId="{7B6DD190-74F0-43E0-BD4C-31C8ED8CF2E0}" srcOrd="2" destOrd="0" presId="urn:microsoft.com/office/officeart/2005/8/layout/pyramid1"/>
    <dgm:cxn modelId="{E420F530-9A85-4F06-BFBD-FC6BCA065EC5}" type="presParOf" srcId="{7B6DD190-74F0-43E0-BD4C-31C8ED8CF2E0}" destId="{5560116B-E8C5-4F03-8587-6871A588A41E}" srcOrd="0" destOrd="0" presId="urn:microsoft.com/office/officeart/2005/8/layout/pyramid1"/>
    <dgm:cxn modelId="{B32B00F7-10BC-4E37-BD26-511E65305A1E}" type="presParOf" srcId="{7B6DD190-74F0-43E0-BD4C-31C8ED8CF2E0}" destId="{B3A19D1B-9CCE-4BAE-990F-9576A0AFE7A3}" srcOrd="1" destOrd="0" presId="urn:microsoft.com/office/officeart/2005/8/layout/pyramid1"/>
    <dgm:cxn modelId="{7CFA74D6-A8A1-4C95-A8DE-AAA3CCD8CF52}" type="presParOf" srcId="{1EA65CDA-6E0A-44ED-8CFC-F8D1ADF78959}" destId="{C090AC27-D73E-4337-AEE9-1D19A31A8D4E}" srcOrd="3" destOrd="0" presId="urn:microsoft.com/office/officeart/2005/8/layout/pyramid1"/>
    <dgm:cxn modelId="{D80709B3-E3ED-4013-8A25-A13C117775F3}" type="presParOf" srcId="{C090AC27-D73E-4337-AEE9-1D19A31A8D4E}" destId="{82FA7648-BA11-477A-9E92-C450F9B1E964}" srcOrd="0" destOrd="0" presId="urn:microsoft.com/office/officeart/2005/8/layout/pyramid1"/>
    <dgm:cxn modelId="{1FF1A39A-B6FD-41B3-A5DF-7331323FF7EF}" type="presParOf" srcId="{C090AC27-D73E-4337-AEE9-1D19A31A8D4E}" destId="{73815689-3FD5-4370-9742-BDBE36796482}" srcOrd="1" destOrd="0" presId="urn:microsoft.com/office/officeart/2005/8/layout/pyramid1"/>
    <dgm:cxn modelId="{FE12A9EB-0B97-474F-B883-663E8E94B066}" type="presParOf" srcId="{1EA65CDA-6E0A-44ED-8CFC-F8D1ADF78959}" destId="{F81E53B1-FBEC-435B-AA3A-B0525DAE3F5E}" srcOrd="4" destOrd="0" presId="urn:microsoft.com/office/officeart/2005/8/layout/pyramid1"/>
    <dgm:cxn modelId="{FE658ADB-2BFC-4DE8-A5DB-70D0EC13D4F5}" type="presParOf" srcId="{F81E53B1-FBEC-435B-AA3A-B0525DAE3F5E}" destId="{278EEC8A-FED2-4862-AE72-50F60886A6FD}" srcOrd="0" destOrd="0" presId="urn:microsoft.com/office/officeart/2005/8/layout/pyramid1"/>
    <dgm:cxn modelId="{7529ACCC-AE51-4346-A609-DA32A76FDA4F}" type="presParOf" srcId="{F81E53B1-FBEC-435B-AA3A-B0525DAE3F5E}" destId="{F368D678-A4CB-4BF5-ACC7-EFCCF6EB5BB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13D2E-5E26-405D-934D-9F681C57078E}">
      <dsp:nvSpPr>
        <dsp:cNvPr id="0" name=""/>
        <dsp:cNvSpPr/>
      </dsp:nvSpPr>
      <dsp:spPr>
        <a:xfrm>
          <a:off x="2449998" y="0"/>
          <a:ext cx="1225244" cy="1009217"/>
        </a:xfrm>
        <a:prstGeom prst="trapezoid">
          <a:avLst>
            <a:gd name="adj" fmla="val 60703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400" b="1" kern="1200" dirty="0">
            <a:latin typeface="Aptos" panose="020B00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>
              <a:latin typeface="Aptos" panose="020B0004020202020204" pitchFamily="34" charset="0"/>
            </a:rPr>
            <a:t>1</a:t>
          </a:r>
        </a:p>
      </dsp:txBody>
      <dsp:txXfrm>
        <a:off x="2449998" y="0"/>
        <a:ext cx="1225244" cy="1009217"/>
      </dsp:txXfrm>
    </dsp:sp>
    <dsp:sp modelId="{ECA34856-A704-4A76-8029-B4F4A69C5289}">
      <dsp:nvSpPr>
        <dsp:cNvPr id="0" name=""/>
        <dsp:cNvSpPr/>
      </dsp:nvSpPr>
      <dsp:spPr>
        <a:xfrm>
          <a:off x="1837866" y="1009217"/>
          <a:ext cx="2450488" cy="1009217"/>
        </a:xfrm>
        <a:prstGeom prst="trapezoid">
          <a:avLst>
            <a:gd name="adj" fmla="val 60703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400" b="1" kern="1200" dirty="0">
            <a:latin typeface="Aptos" panose="020B00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>
              <a:latin typeface="Aptos" panose="020B0004020202020204" pitchFamily="34" charset="0"/>
            </a:rPr>
            <a:t>2</a:t>
          </a:r>
        </a:p>
      </dsp:txBody>
      <dsp:txXfrm>
        <a:off x="2266701" y="1009217"/>
        <a:ext cx="1592817" cy="1009217"/>
      </dsp:txXfrm>
    </dsp:sp>
    <dsp:sp modelId="{5560116B-E8C5-4F03-8587-6871A588A41E}">
      <dsp:nvSpPr>
        <dsp:cNvPr id="0" name=""/>
        <dsp:cNvSpPr/>
      </dsp:nvSpPr>
      <dsp:spPr>
        <a:xfrm>
          <a:off x="1225463" y="2018435"/>
          <a:ext cx="3675732" cy="1009217"/>
        </a:xfrm>
        <a:prstGeom prst="trapezoid">
          <a:avLst>
            <a:gd name="adj" fmla="val 60703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400" b="1" kern="1200" dirty="0">
            <a:latin typeface="Aptos" panose="020B00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>
              <a:latin typeface="Aptos" panose="020B0004020202020204" pitchFamily="34" charset="0"/>
            </a:rPr>
            <a:t>3</a:t>
          </a:r>
        </a:p>
      </dsp:txBody>
      <dsp:txXfrm>
        <a:off x="1868716" y="2018435"/>
        <a:ext cx="2389226" cy="1009217"/>
      </dsp:txXfrm>
    </dsp:sp>
    <dsp:sp modelId="{82FA7648-BA11-477A-9E92-C450F9B1E964}">
      <dsp:nvSpPr>
        <dsp:cNvPr id="0" name=""/>
        <dsp:cNvSpPr/>
      </dsp:nvSpPr>
      <dsp:spPr>
        <a:xfrm>
          <a:off x="612622" y="3027653"/>
          <a:ext cx="4900976" cy="1009217"/>
        </a:xfrm>
        <a:prstGeom prst="trapezoid">
          <a:avLst>
            <a:gd name="adj" fmla="val 60703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400" b="1" kern="1200" dirty="0">
            <a:latin typeface="Aptos" panose="020B00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>
              <a:latin typeface="Aptos" panose="020B0004020202020204" pitchFamily="34" charset="0"/>
            </a:rPr>
            <a:t>4</a:t>
          </a:r>
        </a:p>
      </dsp:txBody>
      <dsp:txXfrm>
        <a:off x="1470293" y="3027653"/>
        <a:ext cx="3185634" cy="1009217"/>
      </dsp:txXfrm>
    </dsp:sp>
    <dsp:sp modelId="{278EEC8A-FED2-4862-AE72-50F60886A6FD}">
      <dsp:nvSpPr>
        <dsp:cNvPr id="0" name=""/>
        <dsp:cNvSpPr/>
      </dsp:nvSpPr>
      <dsp:spPr>
        <a:xfrm>
          <a:off x="0" y="4036871"/>
          <a:ext cx="6126221" cy="1009217"/>
        </a:xfrm>
        <a:prstGeom prst="trapezoid">
          <a:avLst>
            <a:gd name="adj" fmla="val 60703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400" b="1" kern="1200" dirty="0">
            <a:latin typeface="Aptos" panose="020B0004020202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400" b="1" kern="1200" dirty="0">
              <a:latin typeface="Aptos" panose="020B0004020202020204" pitchFamily="34" charset="0"/>
            </a:rPr>
            <a:t>5</a:t>
          </a:r>
        </a:p>
      </dsp:txBody>
      <dsp:txXfrm>
        <a:off x="1072088" y="4036871"/>
        <a:ext cx="3982043" cy="1009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36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9342A-04E0-2B81-4E7B-07A709F3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5F3C1-6C23-6092-0F62-4ADDB01BD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055065-9738-766C-24C6-6F086E134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3C3ED-17FA-4285-CDF3-FB62089105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7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learn.microsoft.com/en-us/training/paths/power-plat-fundament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30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Platform explicado para principiantes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8848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Microsoft Power Platform es un conjunto de herramientas que permite a las personas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crear aplicaciones, automatizar procesos y analizar datos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 sin necesidad de conocimientos técnicos avanzados.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3234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Con Power Platform, las empresas pueden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mejorar su eficiencia, tomar mejores decisiones basadas en datos en tiempo real y ahora, aprovechar el poder de la Inteligencia Artificial Generativa para acelerar la innovación.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2" name="Imagen 11" descr="Pantalla de computadora con fondo morado&#10;&#10;El contenido generado por IA puede ser incorrecto.">
            <a:extLst>
              <a:ext uri="{FF2B5EF4-FFF2-40B4-BE49-F238E27FC236}">
                <a16:creationId xmlns:a16="http://schemas.microsoft.com/office/drawing/2014/main" id="{3A1E5FD1-7D50-2AC6-2401-56B6E34F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819" y="0"/>
            <a:ext cx="61722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444A5-EF82-1064-D814-4CA10D91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D3213A-207B-96C1-76F5-0B1DB056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E87761F-F580-F990-78A1-4983C7636528}"/>
              </a:ext>
            </a:extLst>
          </p:cNvPr>
          <p:cNvSpPr/>
          <p:nvPr/>
        </p:nvSpPr>
        <p:spPr>
          <a:xfrm>
            <a:off x="6169353" y="1725992"/>
            <a:ext cx="7556421" cy="830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Conclusión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EF33EB-44CC-1F0A-F3C9-F1914A4AA1C8}"/>
              </a:ext>
            </a:extLst>
          </p:cNvPr>
          <p:cNvSpPr/>
          <p:nvPr/>
        </p:nvSpPr>
        <p:spPr>
          <a:xfrm>
            <a:off x="6280189" y="2871429"/>
            <a:ext cx="7556421" cy="3000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buNone/>
            </a:pP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Microsoft Power Platform 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está transformando la manera en que las empresas crean soluciones digitales al combinar </a:t>
            </a: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bajo código, automatización, análisis de datos e IA Generativa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. Con herramientas como </a:t>
            </a: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Copilot en Power Apps, Power Automate y Power BI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, los usuarios pueden desarrollar aplicaciones, optimizar flujos de trabajo y tomar mejores decisiones basadas en datos.</a:t>
            </a:r>
          </a:p>
          <a:p>
            <a:pPr algn="just">
              <a:buNone/>
            </a:pPr>
            <a:endParaRPr lang="es-ES" sz="16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just"/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Además, sus capacidades de </a:t>
            </a: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seguridad y gobernanza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 garantizan que estas soluciones sean escalables y seguras. Para aprovechar todo su potencial, es clave </a:t>
            </a:r>
            <a:r>
              <a:rPr lang="es-ES" sz="1600" b="1" dirty="0">
                <a:solidFill>
                  <a:schemeClr val="bg1"/>
                </a:solidFill>
                <a:latin typeface="Aptos" panose="020B0004020202020204" pitchFamily="34" charset="0"/>
              </a:rPr>
              <a:t>empezar con pequeños casos de uso, aprender continuamente y colaborar en equipo</a:t>
            </a:r>
            <a:r>
              <a:rPr lang="es-ES" sz="1600" dirty="0">
                <a:solidFill>
                  <a:schemeClr val="bg1"/>
                </a:solidFill>
                <a:latin typeface="Aptos" panose="020B0004020202020204" pitchFamily="34" charset="0"/>
              </a:rPr>
              <a:t>. La transformación digital es hoy, y Power Platform con IA Generativa es una de las herramientas más poderosas para impulsarla. 🚀</a:t>
            </a:r>
          </a:p>
        </p:txBody>
      </p:sp>
    </p:spTree>
    <p:extLst>
      <p:ext uri="{BB962C8B-B14F-4D97-AF65-F5344CB8AC3E}">
        <p14:creationId xmlns:p14="http://schemas.microsoft.com/office/powerpoint/2010/main" val="420981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801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¿Qué es </a:t>
            </a:r>
            <a:r>
              <a:rPr lang="en-US" sz="4450" dirty="0" err="1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exactamente</a:t>
            </a: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Platform</a:t>
            </a: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?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37917"/>
            <a:ext cx="7556421" cy="1542336"/>
          </a:xfrm>
          <a:prstGeom prst="roundRect">
            <a:avLst>
              <a:gd name="adj" fmla="val 2206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507004" y="3564731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Power Platform </a:t>
            </a: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está compuesto por herramientas diseñadas para empoderar a usuarios y desarrolladores en la creación de soluciones digitales.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80190" y="5107067"/>
            <a:ext cx="7556421" cy="1542336"/>
          </a:xfrm>
          <a:prstGeom prst="roundRect">
            <a:avLst>
              <a:gd name="adj" fmla="val 2206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7004" y="5333881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Además, cuenta con capacidades avanzadas de </a:t>
            </a: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Inteligencia Artificial Generativa, seguridad y gobierno</a:t>
            </a: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, lo que lo convierte en una solución completa para la transformación digital.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9" name="Imagen 8" descr="Mujer con celular en la mano&#10;&#10;El contenido generado por IA puede ser incorrecto.">
            <a:extLst>
              <a:ext uri="{FF2B5EF4-FFF2-40B4-BE49-F238E27FC236}">
                <a16:creationId xmlns:a16="http://schemas.microsoft.com/office/drawing/2014/main" id="{12D1DA04-F67A-E4A3-F013-613BEDC7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2516" y="1671638"/>
            <a:ext cx="9017716" cy="6649402"/>
          </a:xfrm>
          <a:prstGeom prst="rect">
            <a:avLst/>
          </a:prstGeom>
        </p:spPr>
      </p:pic>
      <p:pic>
        <p:nvPicPr>
          <p:cNvPr id="13" name="Imagen 12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6CF64909-36E8-93CC-53AC-540BF472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1" y="215878"/>
            <a:ext cx="1487567" cy="1534054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5611C7D6-2D8A-2E73-708C-D70607E7A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450" y="323055"/>
            <a:ext cx="1247619" cy="1257143"/>
          </a:xfrm>
          <a:prstGeom prst="rect">
            <a:avLst/>
          </a:prstGeom>
        </p:spPr>
      </p:pic>
      <p:pic>
        <p:nvPicPr>
          <p:cNvPr id="17" name="Imagen 16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5B617223-12B7-0195-6D34-2D15839B7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725" y="335817"/>
            <a:ext cx="1409524" cy="1257143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034E4500-4482-FD04-ED3B-8B3DEB66C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619" y="323055"/>
            <a:ext cx="1219048" cy="1257143"/>
          </a:xfrm>
          <a:prstGeom prst="rect">
            <a:avLst/>
          </a:prstGeom>
        </p:spPr>
      </p:pic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A87D2E65-F93D-9B02-EC00-45E9B6626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500" y="323055"/>
            <a:ext cx="1219048" cy="1257143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7285681D-4D17-8863-1FD2-F0E12D539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344" y="301470"/>
            <a:ext cx="1380952" cy="1257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093"/>
            <a:ext cx="526006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dirty="0" err="1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Componentes</a:t>
            </a:r>
            <a:r>
              <a:rPr lang="en-US" sz="36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3600" dirty="0" err="1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Principales</a:t>
            </a:r>
            <a:endParaRPr lang="en-US" sz="360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53766"/>
            <a:ext cx="396835" cy="3968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89" y="21093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Apps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2452568"/>
            <a:ext cx="48865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Crea aplicaciones personalizadas para dispositivos móviles y web sin necesidad de programar o con código mínimo. Ahora con </a:t>
            </a:r>
            <a:r>
              <a:rPr lang="en-US" sz="14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Copilot en Power Apps</a:t>
            </a: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, puedes describir lo que necesitas y la IA generativa te ayuda a construir la app.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263" y="1553766"/>
            <a:ext cx="396835" cy="39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263" y="21093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Automate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34263" y="2452568"/>
            <a:ext cx="5068156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Automatiza flujos de trabajo y tareas repetitivas dentro y fuera de Microsoft 365, optimizando la productividad. Con </a:t>
            </a:r>
            <a:r>
              <a:rPr lang="en-US" sz="14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Copilot en Power Automate</a:t>
            </a: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, puedes generar flujos de automatización con lenguaje natural.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91057"/>
            <a:ext cx="396835" cy="3968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424660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BI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93790" y="4589859"/>
            <a:ext cx="48865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Convierte datos en informes visuales interactivos, permitiendo decisiones basadas en datos en tiempo real. Con </a:t>
            </a:r>
            <a:r>
              <a:rPr lang="en-US" sz="14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AI Insights en Power BI</a:t>
            </a: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, la IA generativa ayuda a interpretar datos y generar análisis avanzados.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263" y="3691057"/>
            <a:ext cx="396835" cy="3968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263" y="424660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Pages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34263" y="4589859"/>
            <a:ext cx="501831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Permite crear sitios web de negocio con acceso seguro a datos internos o externos, sin necesidad de programación avanzada.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28348"/>
            <a:ext cx="396835" cy="3968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38389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Copilot Studio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93790" y="6727150"/>
            <a:ext cx="488657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Diseña asistentes conversacionales impulsados por </a:t>
            </a:r>
            <a:r>
              <a:rPr lang="en-US" sz="140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IA Generativa</a:t>
            </a:r>
            <a:r>
              <a:rPr lang="en-US" sz="14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, permitiendo que los chatbots comprendan preguntas complejas y ofrezcan respuestas inteligentes sin necesidad de entrenamientos extensivos.</a:t>
            </a: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D42FA2B3-029A-5B9D-4846-6816DA10B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0364" y="2284471"/>
            <a:ext cx="1219048" cy="1257143"/>
          </a:xfrm>
          <a:prstGeom prst="rect">
            <a:avLst/>
          </a:prstGeom>
        </p:spPr>
      </p:pic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D91336CB-C1E1-6583-D36E-3301C741C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078" y="4288095"/>
            <a:ext cx="1247619" cy="1257143"/>
          </a:xfrm>
          <a:prstGeom prst="rect">
            <a:avLst/>
          </a:prstGeom>
        </p:spPr>
      </p:pic>
      <p:pic>
        <p:nvPicPr>
          <p:cNvPr id="26" name="Imagen 25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4FE809E8-7132-7413-9842-5A507C021D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2573" y="4087892"/>
            <a:ext cx="1409524" cy="1257143"/>
          </a:xfrm>
          <a:prstGeom prst="rect">
            <a:avLst/>
          </a:prstGeom>
        </p:spPr>
      </p:pic>
      <p:pic>
        <p:nvPicPr>
          <p:cNvPr id="27" name="Imagen 26" descr="Icono&#10;&#10;El contenido generado por IA puede ser incorrecto.">
            <a:extLst>
              <a:ext uri="{FF2B5EF4-FFF2-40B4-BE49-F238E27FC236}">
                <a16:creationId xmlns:a16="http://schemas.microsoft.com/office/drawing/2014/main" id="{ACF056EE-0220-3856-91A6-4ADECF1D2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2419" y="2205115"/>
            <a:ext cx="1219048" cy="1257143"/>
          </a:xfrm>
          <a:prstGeom prst="rect">
            <a:avLst/>
          </a:prstGeom>
        </p:spPr>
      </p:pic>
      <p:pic>
        <p:nvPicPr>
          <p:cNvPr id="28" name="Imagen 27" descr="Logotipo&#10;&#10;El contenido generado por IA puede ser incorrecto.">
            <a:extLst>
              <a:ext uri="{FF2B5EF4-FFF2-40B4-BE49-F238E27FC236}">
                <a16:creationId xmlns:a16="http://schemas.microsoft.com/office/drawing/2014/main" id="{369E75D0-BDE5-BBA9-2C3E-B35A8C9D7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9411" y="6511067"/>
            <a:ext cx="1380952" cy="12571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055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Tecnologías clave de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Platform</a:t>
            </a: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50758"/>
            <a:ext cx="408265" cy="40826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348174" y="228475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869906" y="22507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Dataverse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69906" y="2643068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Plataforma segura de almacenamiento de datos estructurados, con administración de permisos y acceso controlado.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609142"/>
            <a:ext cx="408265" cy="40826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6348174" y="364313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869906" y="360914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Fx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69906" y="4001453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Lenguaje de programación de bajo código basado en fórmulas de Excel, utilizado para agregar lógica personalizada en Power Apps.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967526"/>
            <a:ext cx="408265" cy="40826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6348174" y="5001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869906" y="49675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AI Builder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69906" y="5359837"/>
            <a:ext cx="696670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Integración de inteligencia artificial que permite la automatización de tareas como el reconocimiento de imágenes, la predicción de datos y la extracción de texto, ahora con capacidades mejoradas de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IA Generativa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616184"/>
            <a:ext cx="408265" cy="40826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4"/>
          <p:cNvSpPr/>
          <p:nvPr/>
        </p:nvSpPr>
        <p:spPr>
          <a:xfrm>
            <a:off x="6348174" y="66501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869906" y="66161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Conectores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69906" y="7008495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Más de 1,000 conectores preconstruidos que permiten la integración con aplicaciones de Microsoft, servicios en la nube y herramientas externas.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90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Seguridad, Gobierno e IA Responsable </a:t>
            </a:r>
            <a:r>
              <a:rPr lang="en-US" sz="4800" dirty="0" err="1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en</a:t>
            </a:r>
            <a:r>
              <a:rPr lang="en-US" sz="48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Power Platform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33543"/>
            <a:ext cx="3586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Administración y control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1468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Las organizaciones pueden gestionar entornos, permisos y accesos mediante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Microsoft Power Platform Admin Center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2633543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Cumplimiento y normativas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56901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Power Platform incluye herramientas para garantizar el cumplimiento de estándares como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GDPR, ISO 27001 y SOC 2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2633543"/>
            <a:ext cx="3335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Supervisión y auditoría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21468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Se pueden monitorear actividades y automatizaciones con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Microsoft Purview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 y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Center of Excellence (CoE) Starter Kit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706666"/>
            <a:ext cx="49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Control de acceso basado en roles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2878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Define qué usuarios pueden crear, administrar o ejecutar soluciones en Power Platform.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5706666"/>
            <a:ext cx="3890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IA Generativa Responsable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62878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Microsoft ha integrado principios de </a:t>
            </a:r>
            <a:r>
              <a:rPr lang="en-US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seguridad, equidad y transparencia</a:t>
            </a: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 en los modelos de IA generativa de Power Platform para garantizar un uso seguro y ético.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6915"/>
            <a:ext cx="866465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¿Por qué es importante Power Platform?</a:t>
            </a:r>
            <a:endParaRPr lang="en-US" sz="33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870013" y="1722120"/>
            <a:ext cx="419790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Aprovecha el poder de la IA Generativa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70013" y="2089904"/>
            <a:ext cx="479226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Revoluciona la creación de apps, automatizaciones y análisis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42115" y="2543770"/>
            <a:ext cx="9051608" cy="114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6"/>
          <p:cNvSpPr/>
          <p:nvPr/>
        </p:nvSpPr>
        <p:spPr>
          <a:xfrm>
            <a:off x="5515689" y="2744629"/>
            <a:ext cx="315753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Mejora la toma de decisiones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515689" y="3112413"/>
            <a:ext cx="31575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Análisis de datos en tiempo real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126117" y="3482816"/>
            <a:ext cx="8405932" cy="114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0"/>
          <p:cNvSpPr/>
          <p:nvPr/>
        </p:nvSpPr>
        <p:spPr>
          <a:xfrm>
            <a:off x="6161246" y="3767137"/>
            <a:ext cx="282130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Aumenta la productividad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161246" y="4134922"/>
            <a:ext cx="287714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Automatización de tareas repetitivas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5578256" y="4505979"/>
            <a:ext cx="7760375" cy="114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4"/>
          <p:cNvSpPr/>
          <p:nvPr/>
        </p:nvSpPr>
        <p:spPr>
          <a:xfrm>
            <a:off x="6806922" y="4789646"/>
            <a:ext cx="262556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Empodera a los usuarios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806922" y="5157430"/>
            <a:ext cx="332493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Creación de soluciones sin depender de TI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6417350" y="5514378"/>
            <a:ext cx="7114699" cy="114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Text 17"/>
          <p:cNvSpPr/>
          <p:nvPr/>
        </p:nvSpPr>
        <p:spPr>
          <a:xfrm>
            <a:off x="3934777" y="5982652"/>
            <a:ext cx="239197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52479" y="5812155"/>
            <a:ext cx="28961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Ofrece control y seguridad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7452479" y="6179939"/>
            <a:ext cx="289619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Gobierno y cumplimiento normativo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93790" y="681347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Las capacidades de IA de Copilot están revolucionando la forma en que se crean aplicaciones, automatizaciones y análisis de datos.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93790" y="727698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Gracias a Power BI y Dataverse, las empresas pueden analizar información y tomar decisiones informadas en tiempo real.</a:t>
            </a:r>
            <a:endParaRPr lang="en-US" sz="1600" dirty="0">
              <a:latin typeface="Aptos" panose="020B0004020202020204" pitchFamily="34" charset="0"/>
            </a:endParaRPr>
          </a:p>
        </p:txBody>
      </p:sp>
      <p:graphicFrame>
        <p:nvGraphicFramePr>
          <p:cNvPr id="32" name="Diagrama 31">
            <a:extLst>
              <a:ext uri="{FF2B5EF4-FFF2-40B4-BE49-F238E27FC236}">
                <a16:creationId xmlns:a16="http://schemas.microsoft.com/office/drawing/2014/main" id="{15F55247-CE0A-282A-52E5-C3C1ECBC2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777541"/>
              </p:ext>
            </p:extLst>
          </p:nvPr>
        </p:nvGraphicFramePr>
        <p:xfrm>
          <a:off x="939597" y="1509839"/>
          <a:ext cx="6126221" cy="504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9252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Consejos para usar Power Platform</a:t>
            </a:r>
          </a:p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efectivamente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2363391"/>
            <a:ext cx="152995" cy="767953"/>
          </a:xfrm>
          <a:prstGeom prst="roundRect">
            <a:avLst>
              <a:gd name="adj" fmla="val 2001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>
              <a:solidFill>
                <a:schemeClr val="accent4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252895" y="2363391"/>
            <a:ext cx="319766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Empieza con algo simple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52895" y="2804636"/>
            <a:ext cx="1258371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Comienza con aplicaciones o automatizaciones básicas para familiarizarte con las herramientas.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099899" y="3335417"/>
            <a:ext cx="152995" cy="767953"/>
          </a:xfrm>
          <a:prstGeom prst="roundRect">
            <a:avLst>
              <a:gd name="adj" fmla="val 2001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5"/>
          <p:cNvSpPr/>
          <p:nvPr/>
        </p:nvSpPr>
        <p:spPr>
          <a:xfrm>
            <a:off x="1559004" y="3335417"/>
            <a:ext cx="306276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Colabora con tu equipo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559004" y="3776663"/>
            <a:ext cx="1227760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Involucra a otros miembros del equipo para obtener ideas y mejorar las soluciones.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06128" y="4307443"/>
            <a:ext cx="152995" cy="767953"/>
          </a:xfrm>
          <a:prstGeom prst="roundRect">
            <a:avLst>
              <a:gd name="adj" fmla="val 2001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1865233" y="430744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Sigue aprendiendo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865233" y="4748689"/>
            <a:ext cx="119713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Aprovecha los recursos y entrenamientos en línea para mejorar tus habilidades.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712357" y="5279469"/>
            <a:ext cx="152995" cy="1094661"/>
          </a:xfrm>
          <a:prstGeom prst="roundRect">
            <a:avLst>
              <a:gd name="adj" fmla="val 2001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1"/>
          <p:cNvSpPr/>
          <p:nvPr/>
        </p:nvSpPr>
        <p:spPr>
          <a:xfrm>
            <a:off x="2171462" y="52794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Monitorea y mejora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171462" y="5720715"/>
            <a:ext cx="1166514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Evalúa regularmente tus soluciones para asegurarte de que siguen cumpliendo con los objetivos del negocio y ajusta lo necesario.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406128" y="6578203"/>
            <a:ext cx="152995" cy="767953"/>
          </a:xfrm>
          <a:prstGeom prst="roundRect">
            <a:avLst>
              <a:gd name="adj" fmla="val 2001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1865233" y="6578203"/>
            <a:ext cx="400026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Integra con otras herramientas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865233" y="7019449"/>
            <a:ext cx="1197137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Power Platform se conecta con Microsoft 365, Dynamics 365, Azure y aplicaciones de terceros para maximizar su potencial.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010"/>
            <a:ext cx="879228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Casos de uso de Power Platform</a:t>
            </a:r>
            <a:endParaRPr lang="en-US" sz="420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58315"/>
            <a:ext cx="3925491" cy="2426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793790" y="4453771"/>
            <a:ext cx="34030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Aplicaciones de negocio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919543"/>
            <a:ext cx="41321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Creación de aplicaciones personalizadas para gestionar clientes, inventario o procesos específicos de la empresa sin necesidad de programación avanzada.</a:t>
            </a:r>
            <a:endParaRPr lang="en-US" sz="1650" dirty="0">
              <a:latin typeface="Aptos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08" y="1758315"/>
            <a:ext cx="3925491" cy="2426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3"/>
          <p:cNvSpPr/>
          <p:nvPr/>
        </p:nvSpPr>
        <p:spPr>
          <a:xfrm>
            <a:off x="5249108" y="4453771"/>
            <a:ext cx="394120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Automatización de procesos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49108" y="4919543"/>
            <a:ext cx="4132183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Automatización de flujos de trabajo como aprobaciones, notificaciones y transferencia de datos entre sistemas para eliminar tareas manuales repetitivas.</a:t>
            </a:r>
            <a:endParaRPr lang="en-US" sz="1650" dirty="0">
              <a:latin typeface="Aptos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427" y="1758315"/>
            <a:ext cx="3925491" cy="2426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 5"/>
          <p:cNvSpPr/>
          <p:nvPr/>
        </p:nvSpPr>
        <p:spPr>
          <a:xfrm>
            <a:off x="9704427" y="445377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Análisis de datos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04427" y="4919543"/>
            <a:ext cx="4132183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Creación de paneles interactivos para visualizar KPIs y métricas de negocio que permiten tomar decisiones basadas en datos en tiempo real.</a:t>
            </a:r>
            <a:endParaRPr lang="en-US" sz="1650" dirty="0">
              <a:latin typeface="Aptos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88598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Power Platform </a:t>
            </a:r>
            <a:r>
              <a:rPr lang="en-US" sz="16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permite a las organizaciones digitalizar procesos, mejorar la eficiencia operativa y obtener insights valiosos de sus datos, todo ello con un enfoque de bajo código que democratiza el desarrollo de soluciones.</a:t>
            </a:r>
            <a:endParaRPr lang="en-US" sz="16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0890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Comienza tu viaje con Power Platform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Explorar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3360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Conoce las herramientas y sus capacidades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Aprender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313360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Utiliza recursos de formación gratuitos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7790" y="527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Crear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576762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Desarrolla tu primera solución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857256" y="5277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Aptos" panose="020B0004020202020204" pitchFamily="34" charset="0"/>
                <a:ea typeface="Sora Medium" pitchFamily="34" charset="-122"/>
                <a:cs typeface="Sora Medium" pitchFamily="34" charset="-120"/>
              </a:rPr>
              <a:t>Compartir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93790" y="576762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ptos" panose="020B0004020202020204" pitchFamily="34" charset="0"/>
                <a:ea typeface="Noto Sans TC" pitchFamily="34" charset="-122"/>
                <a:cs typeface="Noto Sans TC" pitchFamily="34" charset="-120"/>
              </a:rPr>
              <a:t>Colabora con tu equipo y mejora</a:t>
            </a:r>
            <a:endParaRPr lang="en-US" sz="1750" dirty="0">
              <a:latin typeface="Aptos" panose="020B00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2" name="Imagen 21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1C47D05F-75B8-0492-DBED-7C7ACB1B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899" y="2209828"/>
            <a:ext cx="1487567" cy="1534054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3555563B-F905-0140-60D2-DE28328D2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728" y="3793464"/>
            <a:ext cx="1247619" cy="1257143"/>
          </a:xfrm>
          <a:prstGeom prst="rect">
            <a:avLst/>
          </a:prstGeom>
        </p:spPr>
      </p:pic>
      <p:pic>
        <p:nvPicPr>
          <p:cNvPr id="24" name="Imagen 23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864CAA9B-0FD6-E2AB-8D5A-DAB41161F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392" y="4877734"/>
            <a:ext cx="1409524" cy="1257143"/>
          </a:xfrm>
          <a:prstGeom prst="rect">
            <a:avLst/>
          </a:prstGeom>
        </p:spPr>
      </p:pic>
      <p:pic>
        <p:nvPicPr>
          <p:cNvPr id="25" name="Imagen 24" descr="Icono&#10;&#10;El contenido generado por IA puede ser incorrecto.">
            <a:extLst>
              <a:ext uri="{FF2B5EF4-FFF2-40B4-BE49-F238E27FC236}">
                <a16:creationId xmlns:a16="http://schemas.microsoft.com/office/drawing/2014/main" id="{2403B6D2-D64A-B166-4BE2-06B38C399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159" y="3825000"/>
            <a:ext cx="1219048" cy="1257143"/>
          </a:xfrm>
          <a:prstGeom prst="rect">
            <a:avLst/>
          </a:prstGeom>
        </p:spPr>
      </p:pic>
      <p:pic>
        <p:nvPicPr>
          <p:cNvPr id="26" name="Imagen 25" descr="Icono&#10;&#10;El contenido generado por IA puede ser incorrecto.">
            <a:extLst>
              <a:ext uri="{FF2B5EF4-FFF2-40B4-BE49-F238E27FC236}">
                <a16:creationId xmlns:a16="http://schemas.microsoft.com/office/drawing/2014/main" id="{B0F18418-259D-950F-E77A-8A4D25AB0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01" y="3793463"/>
            <a:ext cx="1219048" cy="1257143"/>
          </a:xfrm>
          <a:prstGeom prst="rect">
            <a:avLst/>
          </a:prstGeom>
        </p:spPr>
      </p:pic>
      <p:pic>
        <p:nvPicPr>
          <p:cNvPr id="27" name="Imagen 26" descr="Logotipo&#10;&#10;El contenido generado por IA puede ser incorrecto.">
            <a:extLst>
              <a:ext uri="{FF2B5EF4-FFF2-40B4-BE49-F238E27FC236}">
                <a16:creationId xmlns:a16="http://schemas.microsoft.com/office/drawing/2014/main" id="{522A0636-0646-055F-5099-944985C9E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1440" y="4908774"/>
            <a:ext cx="1380952" cy="1257143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63815DEE-A688-C266-734E-A11949F74E79}"/>
              </a:ext>
            </a:extLst>
          </p:cNvPr>
          <p:cNvSpPr txBox="1"/>
          <p:nvPr/>
        </p:nvSpPr>
        <p:spPr>
          <a:xfrm>
            <a:off x="3703840" y="702861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PL-900: Microsoft Power Platform Fundamentals - Training | Microsoft </a:t>
            </a:r>
            <a:r>
              <a:rPr lang="es-CL" dirty="0" err="1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</a:t>
            </a:r>
            <a:endParaRPr lang="es-C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1020</Words>
  <Application>Microsoft Office PowerPoint</Application>
  <PresentationFormat>Personalizado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Arial</vt:lpstr>
      <vt:lpstr>Sora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18</cp:revision>
  <dcterms:created xsi:type="dcterms:W3CDTF">2025-03-17T14:39:43Z</dcterms:created>
  <dcterms:modified xsi:type="dcterms:W3CDTF">2025-04-28T13:28:39Z</dcterms:modified>
</cp:coreProperties>
</file>